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1C60EF-1798-4250-A79B-8FC365DBB280}">
  <a:tblStyle styleId="{431C60EF-1798-4250-A79B-8FC365DBB2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font" Target="fonts/Lato-italic.fntdata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schemas.openxmlformats.org/officeDocument/2006/relationships/font" Target="fonts/Montserrat-bold.fntdata"/><Relationship Id="rId42" Type="http://schemas.openxmlformats.org/officeDocument/2006/relationships/customXml" Target="../customXml/item2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1" Type="http://schemas.openxmlformats.org/officeDocument/2006/relationships/customXml" Target="../customXml/item1.xml"/><Relationship Id="rId40" Type="http://schemas.openxmlformats.org/officeDocument/2006/relationships/font" Target="fonts/Lato-boldItalic.fntdata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font" Target="fonts/Lato-regular.fntdata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Montserrat-italic.fntdata"/><Relationship Id="rId14" Type="http://schemas.openxmlformats.org/officeDocument/2006/relationships/slide" Target="slides/slide8.xml"/><Relationship Id="rId43" Type="http://schemas.openxmlformats.org/officeDocument/2006/relationships/customXml" Target="../customXml/item3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font" Target="fonts/Montserrat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2b8a01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2b8a01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575bc656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575bc656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575bc656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575bc656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575bc656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6575bc656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575bc656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575bc656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575bc65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575bc65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f7344fff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f7344fff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575bc656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575bc656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575bc656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575bc656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575bc656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575bc656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575bc65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575bc65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575bc656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575bc65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575bc656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575bc656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575bc656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575bc656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575bc656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575bc656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575bc656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575bc656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575bc656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575bc656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e1197b0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e1197b0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f7344fff4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f7344fff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575bc656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575bc65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575bc656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575bc656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575bc656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575bc656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575bc656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575bc656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f7344fff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f7344fff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75bc656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575bc656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wPidiiaovL4" TargetMode="External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 Operations Factors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50" y="2918700"/>
            <a:ext cx="3232350" cy="181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 chimpanzee at the Royal Burgers' Zoo in the Netherlands uses a large stick to swat a pesky drone out of the sky.&#10;&#10;Shot 100% on the HERO3+® camera from ‪http://GoPro.com.&#10;&#10;Get stoked and subscribe: http://goo.gl/HgVXpQ&#10;&#10;Music Courtesy of Naxos of America, Inc.&#10;http://www.naxos.com/" id="192" name="Google Shape;192;p22" title="GoPro: Chimp vs. Drone at the Zo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 of GPS</a:t>
            </a:r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 of your preflight should be looking for GPS NOTAMS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Fly the aircraft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Practice flying in “Atti Mode”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Fire/Thermal Runaway</a:t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Find a safe place to land and land ASAP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Extinguish the fire by any means necessary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271" y="2214625"/>
            <a:ext cx="3722900" cy="248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 Away</a:t>
            </a:r>
            <a:endParaRPr/>
          </a:p>
        </p:txBody>
      </p:sp>
      <p:sp>
        <p:nvSpPr>
          <p:cNvPr id="211" name="Google Shape;211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Try to re establish connection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Advise ATC if in or near controlled airspace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The sUA should return to home automatically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Flight Termination</a:t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If it is determined that you will not be able to fully re-establish control of the sUA, find the area that is least likely to cause significant damage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Aeromedical Factors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Dehydration and Heat Stroke</a:t>
            </a:r>
            <a:endParaRPr/>
          </a:p>
        </p:txBody>
      </p:sp>
      <p:sp>
        <p:nvSpPr>
          <p:cNvPr id="228" name="Google Shape;228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Causes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Hot and/or dry air, wind, diuretic drinks including coffee, tea, alcohol, and pop, diarrhea, vomiting, perspiration, excessive urination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Symptoms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Headache, fatigue, cramps, sleepiness, dizziness, weakness, nausea, tingling hands and feet, and thirst (if you are thirsty, you are already dehydrated to the point of having decreased performance)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Effects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Decreased performance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Corrective Actions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Drink water and lots of it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If you do feel thirsty, drink more than it takes to not feel thirsty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Limit caffeine and alcohol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 and </a:t>
            </a:r>
            <a:r>
              <a:rPr lang="en"/>
              <a:t>Alcohol</a:t>
            </a:r>
            <a:r>
              <a:rPr lang="en"/>
              <a:t> Use</a:t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Causes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Alcohol and drugs, legal and illegal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Symptoms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Fatigue, decreased mental processing, slow motor and reaction responses, hallucinations, impaired judgment, decreased sense of responsibility, diminished memory, reduced reasoning, and reduced attention span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Effects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Decreased mental processing, slow reaction times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Corrective Actions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DO NOT DRINK OR DO DRUGS AND FLY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The legal limit is 8 hours from bottle to throttle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The legal limit is 0.04%, but if there is any noticeable effect, including hangovers, you are still not allowed to fly. 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Do not fly while taking medication (including prescription medicine), unless it was approved by the FAA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Hyperventilation</a:t>
            </a:r>
            <a:endParaRPr/>
          </a:p>
        </p:txBody>
      </p:sp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Causes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Too little Co2 in your body as a result of breathing too rapidly or too deeply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Symptoms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Drowsiness, dizziness, shortness of breath, feeling of suffocation, pale, clammy appearance, and muscle spasms.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Effects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Can lead to unconsciousness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Corrective Actions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Consciously slow your breathing, talk out loud, or breath into a paper bag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</a:t>
            </a:r>
            <a:endParaRPr/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bodies response to the physical and psychological demands placed on it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Increased heart rate, breathing, sweating, and blood pressure as the body prepares to fight or flee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Small amounts of stress help you focus, but too much stress interferes with your ability to focus and cope with a situation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●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Corrective Actions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experiencing chronic stress, talk to a physician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Char char="○"/>
            </a:pPr>
            <a:r>
              <a:rPr lang="en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Avoid flying when stressed or tired</a:t>
            </a:r>
            <a:endParaRPr sz="1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Aeronautical Decision Making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Fatigue</a:t>
            </a:r>
            <a:endParaRPr/>
          </a:p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Causes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Inadequate rest, excess physical and mental work, stress, mild hypoxia, noise, and vibrations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Symptoms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Weakness, tiredness, heart palpitations, breathlessness, headaches, irritability, stomach problems, and generalized aches and pain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Effects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Decrease in concentration and attention, impaired coordination, and decreased ability to communicate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Corrective Actions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Get adequate rest on a regular basis prior to the flight. Not treatable during flight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Anything that affects the pilot’s physical or mental well being can affect their vision or perception (Illness, medication, stress, alcohol, fatigue, emotion, hypoxia, etc)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Eye anatomy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While we have ~200 degrees visible to our eyes, only a space about the size of a postage stamp at arm’s length is actually clear and in focus</a:t>
            </a:r>
            <a:endParaRPr sz="13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575" y="2840300"/>
            <a:ext cx="2241950" cy="20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</a:t>
            </a:r>
            <a:endParaRPr/>
          </a:p>
        </p:txBody>
      </p:sp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Use a series of short, regularly spaced eye movements that search each successive area</a:t>
            </a:r>
            <a:endParaRPr>
              <a:solidFill>
                <a:srgbClr val="FFFFFF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Each eye movement should not exceed 10 degrees and should last at least 1 second to allow time to detect anything in that area</a:t>
            </a:r>
            <a:endParaRPr>
              <a:solidFill>
                <a:srgbClr val="FFFFFF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Lack of color contrast and brightness makes it difficult to locate aircraft during the day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750" y="2628355"/>
            <a:ext cx="3796475" cy="24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Blind Spot</a:t>
            </a:r>
            <a:endParaRPr/>
          </a:p>
        </p:txBody>
      </p:sp>
      <p:sp>
        <p:nvSpPr>
          <p:cNvPr id="272" name="Google Shape;272;p3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In the retina, there is a section that has no rods or cones because the optic nerve is connected there</a:t>
            </a:r>
            <a:endParaRPr>
              <a:solidFill>
                <a:srgbClr val="FFFFFF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We typically don’t notice this area, but it is possible for things to not be visible if they are in this area of your vision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600" y="2649582"/>
            <a:ext cx="5069975" cy="21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Empty Field Myopia</a:t>
            </a:r>
            <a:endParaRPr/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Eyes  fixate on nothing if there is nothing to focus on</a:t>
            </a:r>
            <a:endParaRPr>
              <a:solidFill>
                <a:srgbClr val="FFFFFF"/>
              </a:solidFill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Lato"/>
              <a:buChar char="●"/>
            </a:pPr>
            <a:r>
              <a:rPr lang="en">
                <a:solidFill>
                  <a:srgbClr val="FFFFFF"/>
                </a:solidFill>
              </a:rPr>
              <a:t>Causes the pilot to look without seeing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575" y="233450"/>
            <a:ext cx="3492250" cy="46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Aeronautical Decision Making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systematic approach to making the best possible decisions when flying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80% of aircraft accidents are due to pilot error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Accidents rarely occur due to a single issue. In most cases, there is some sort of chain of poor decisions that cause the accident.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Management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Aviate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Navigate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Communicate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76" y="1307851"/>
            <a:ext cx="4290825" cy="27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Crew Resource Management (CRM)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CRM is the effective use of all resources available to the crew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Do all crew members know their job and how to do it effectively?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Do all crew members know how to use all of the resources available to them?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Hazardous Attitudes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 flipH="1">
            <a:off x="9622075" y="3523325"/>
            <a:ext cx="162600" cy="9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7" name="Google Shape;167;p18"/>
          <p:cNvGraphicFramePr/>
          <p:nvPr/>
        </p:nvGraphicFramePr>
        <p:xfrm>
          <a:off x="1030325" y="1489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{431C60EF-1798-4250-A79B-8FC365DBB280}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Hazardous Attitude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Symptoms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Response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Anti Authority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Don’t tell me what to do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 the rules. They are usually right.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Impulsivity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 something! Quick!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Not so fast. Think first.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Invulnerability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 can’t happen to me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It can happen to me.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Macho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I’ve got this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Taking risks is foolish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Resignation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What’s the point?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 can do something</a:t>
                      </a:r>
                      <a:endParaRPr sz="11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Operations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Lost Link</a:t>
            </a:r>
            <a:endParaRPr/>
          </a:p>
        </p:txBody>
      </p:sp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disconnect between the sUA and the control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sUAS will automatically initiate a return to home function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Controlled Flight Into Terrain (CFIT)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The best thing to do is to avoid CFIT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Be aware of your surroundings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 sz="1300">
                <a:solidFill>
                  <a:srgbClr val="FFFFFF"/>
                </a:solidFill>
              </a:rPr>
              <a:t>Never rely on the obstacle sensors on the </a:t>
            </a:r>
            <a:r>
              <a:rPr lang="en">
                <a:solidFill>
                  <a:srgbClr val="FFFFFF"/>
                </a:solidFill>
              </a:rPr>
              <a:t>sUA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802" y="2571752"/>
            <a:ext cx="3067300" cy="20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E742551554F48A96DA807DBC8BFF9" ma:contentTypeVersion="16" ma:contentTypeDescription="Create a new document." ma:contentTypeScope="" ma:versionID="88fdf9784c31667a5ccb06054d71d5e3">
  <xsd:schema xmlns:xsd="http://www.w3.org/2001/XMLSchema" xmlns:xs="http://www.w3.org/2001/XMLSchema" xmlns:p="http://schemas.microsoft.com/office/2006/metadata/properties" xmlns:ns1="http://schemas.microsoft.com/sharepoint/v3" xmlns:ns2="e31f9d8e-a56f-4709-938c-6dd13ddea5b6" xmlns:ns3="1729bf3b-abfe-4c73-8e26-c548767f0552" targetNamespace="http://schemas.microsoft.com/office/2006/metadata/properties" ma:root="true" ma:fieldsID="301f907e1bf5b0d57c07e503f5395419" ns1:_="" ns2:_="" ns3:_="">
    <xsd:import namespace="http://schemas.microsoft.com/sharepoint/v3"/>
    <xsd:import namespace="e31f9d8e-a56f-4709-938c-6dd13ddea5b6"/>
    <xsd:import namespace="1729bf3b-abfe-4c73-8e26-c548767f05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Count" minOccurs="0"/>
                <xsd:element ref="ns3:SharedWithUsers" minOccurs="0"/>
                <xsd:element ref="ns3:SharedWithDetails" minOccurs="0"/>
                <xsd:element ref="ns2:_x0066_gr3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f9d8e-a56f-4709-938c-6dd13ddea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unt" ma:index="14" nillable="true" ma:displayName="Count" ma:internalName="Count">
      <xsd:simpleType>
        <xsd:restriction base="dms:Number"/>
      </xsd:simpleType>
    </xsd:element>
    <xsd:element name="_x0066_gr3" ma:index="17" nillable="true" ma:displayName="Number" ma:internalName="_x0066_gr3">
      <xsd:simpleType>
        <xsd:restriction base="dms:Number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9bf3b-abfe-4c73-8e26-c548767f05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 xmlns="e31f9d8e-a56f-4709-938c-6dd13ddea5b6" xsi:nil="true"/>
    <_ip_UnifiedCompliancePolicyUIAction xmlns="http://schemas.microsoft.com/sharepoint/v3" xsi:nil="true"/>
    <_ip_UnifiedCompliancePolicyProperties xmlns="http://schemas.microsoft.com/sharepoint/v3" xsi:nil="true"/>
    <_x0066_gr3 xmlns="e31f9d8e-a56f-4709-938c-6dd13ddea5b6" xsi:nil="true"/>
  </documentManagement>
</p:properties>
</file>

<file path=customXml/itemProps1.xml><?xml version="1.0" encoding="utf-8"?>
<ds:datastoreItem xmlns:ds="http://schemas.openxmlformats.org/officeDocument/2006/customXml" ds:itemID="{5BC044EF-2B5E-4DEA-B6BA-FA9DF182EBB1}"/>
</file>

<file path=customXml/itemProps2.xml><?xml version="1.0" encoding="utf-8"?>
<ds:datastoreItem xmlns:ds="http://schemas.openxmlformats.org/officeDocument/2006/customXml" ds:itemID="{241BB514-0535-4504-B727-86BA03F2FEB2}"/>
</file>

<file path=customXml/itemProps3.xml><?xml version="1.0" encoding="utf-8"?>
<ds:datastoreItem xmlns:ds="http://schemas.openxmlformats.org/officeDocument/2006/customXml" ds:itemID="{0AADCF43-5C87-49B1-9F58-F6ED3130BEB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0x010100B52E742551554F48A96DA807DBC8BFF9</vt:lpwstr>
  </property>
</Properties>
</file>